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0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17B5C613-25D6-49E8-A674-D3E31C7CA0E5}" type="datetimeFigureOut">
              <a:rPr lang="en-US" smtClean="0"/>
              <a:t>8/1/2013</a:t>
            </a:fld>
            <a:endParaRPr lang="en-US"/>
          </a:p>
        </p:txBody>
      </p:sp>
      <p:sp>
        <p:nvSpPr>
          <p:cNvPr id="16" name="Slide Number Placeholder 15"/>
          <p:cNvSpPr>
            <a:spLocks noGrp="1"/>
          </p:cNvSpPr>
          <p:nvPr>
            <p:ph type="sldNum" sz="quarter" idx="11"/>
          </p:nvPr>
        </p:nvSpPr>
        <p:spPr/>
        <p:txBody>
          <a:bodyPr/>
          <a:lstStyle/>
          <a:p>
            <a:fld id="{C005AFAD-0B33-450B-B9E6-D9161585A59D}"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B5C613-25D6-49E8-A674-D3E31C7CA0E5}" type="datetimeFigureOut">
              <a:rPr lang="en-US" smtClean="0"/>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5AFAD-0B33-450B-B9E6-D9161585A5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B5C613-25D6-49E8-A674-D3E31C7CA0E5}" type="datetimeFigureOut">
              <a:rPr lang="en-US" smtClean="0"/>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5AFAD-0B33-450B-B9E6-D9161585A5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7B5C613-25D6-49E8-A674-D3E31C7CA0E5}" type="datetimeFigureOut">
              <a:rPr lang="en-US" smtClean="0"/>
              <a:t>8/1/2013</a:t>
            </a:fld>
            <a:endParaRPr lang="en-US"/>
          </a:p>
        </p:txBody>
      </p:sp>
      <p:sp>
        <p:nvSpPr>
          <p:cNvPr id="15" name="Slide Number Placeholder 14"/>
          <p:cNvSpPr>
            <a:spLocks noGrp="1"/>
          </p:cNvSpPr>
          <p:nvPr>
            <p:ph type="sldNum" sz="quarter" idx="11"/>
          </p:nvPr>
        </p:nvSpPr>
        <p:spPr/>
        <p:txBody>
          <a:bodyPr/>
          <a:lstStyle/>
          <a:p>
            <a:fld id="{C005AFAD-0B33-450B-B9E6-D9161585A59D}"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17B5C613-25D6-49E8-A674-D3E31C7CA0E5}" type="datetimeFigureOut">
              <a:rPr lang="en-US" smtClean="0"/>
              <a:t>8/1/2013</a:t>
            </a:fld>
            <a:endParaRPr lang="en-US"/>
          </a:p>
        </p:txBody>
      </p:sp>
      <p:sp>
        <p:nvSpPr>
          <p:cNvPr id="13" name="Slide Number Placeholder 12"/>
          <p:cNvSpPr>
            <a:spLocks noGrp="1"/>
          </p:cNvSpPr>
          <p:nvPr>
            <p:ph type="sldNum" sz="quarter" idx="11"/>
          </p:nvPr>
        </p:nvSpPr>
        <p:spPr/>
        <p:txBody>
          <a:bodyPr/>
          <a:lstStyle/>
          <a:p>
            <a:fld id="{C005AFAD-0B33-450B-B9E6-D9161585A59D}"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17B5C613-25D6-49E8-A674-D3E31C7CA0E5}" type="datetimeFigureOut">
              <a:rPr lang="en-US" smtClean="0"/>
              <a:t>8/1/2013</a:t>
            </a:fld>
            <a:endParaRPr lang="en-US"/>
          </a:p>
        </p:txBody>
      </p:sp>
      <p:sp>
        <p:nvSpPr>
          <p:cNvPr id="9" name="Slide Number Placeholder 8"/>
          <p:cNvSpPr>
            <a:spLocks noGrp="1"/>
          </p:cNvSpPr>
          <p:nvPr>
            <p:ph type="sldNum" sz="quarter" idx="11"/>
          </p:nvPr>
        </p:nvSpPr>
        <p:spPr/>
        <p:txBody>
          <a:bodyPr/>
          <a:lstStyle/>
          <a:p>
            <a:fld id="{C005AFAD-0B33-450B-B9E6-D9161585A59D}"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17B5C613-25D6-49E8-A674-D3E31C7CA0E5}" type="datetimeFigureOut">
              <a:rPr lang="en-US" smtClean="0"/>
              <a:t>8/1/2013</a:t>
            </a:fld>
            <a:endParaRPr lang="en-US"/>
          </a:p>
        </p:txBody>
      </p:sp>
      <p:sp>
        <p:nvSpPr>
          <p:cNvPr id="15" name="Slide Number Placeholder 14"/>
          <p:cNvSpPr>
            <a:spLocks noGrp="1"/>
          </p:cNvSpPr>
          <p:nvPr>
            <p:ph type="sldNum" sz="quarter" idx="11"/>
          </p:nvPr>
        </p:nvSpPr>
        <p:spPr/>
        <p:txBody>
          <a:bodyPr/>
          <a:lstStyle/>
          <a:p>
            <a:fld id="{C005AFAD-0B33-450B-B9E6-D9161585A59D}"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17B5C613-25D6-49E8-A674-D3E31C7CA0E5}" type="datetimeFigureOut">
              <a:rPr lang="en-US" smtClean="0"/>
              <a:t>8/1/2013</a:t>
            </a:fld>
            <a:endParaRPr lang="en-US"/>
          </a:p>
        </p:txBody>
      </p:sp>
      <p:sp>
        <p:nvSpPr>
          <p:cNvPr id="8" name="Slide Number Placeholder 7"/>
          <p:cNvSpPr>
            <a:spLocks noGrp="1"/>
          </p:cNvSpPr>
          <p:nvPr>
            <p:ph type="sldNum" sz="quarter" idx="11"/>
          </p:nvPr>
        </p:nvSpPr>
        <p:spPr/>
        <p:txBody>
          <a:bodyPr/>
          <a:lstStyle/>
          <a:p>
            <a:fld id="{C005AFAD-0B33-450B-B9E6-D9161585A59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7B5C613-25D6-49E8-A674-D3E31C7CA0E5}" type="datetimeFigureOut">
              <a:rPr lang="en-US" smtClean="0"/>
              <a:t>8/1/2013</a:t>
            </a:fld>
            <a:endParaRPr lang="en-US"/>
          </a:p>
        </p:txBody>
      </p:sp>
      <p:sp>
        <p:nvSpPr>
          <p:cNvPr id="6" name="Slide Number Placeholder 5"/>
          <p:cNvSpPr>
            <a:spLocks noGrp="1"/>
          </p:cNvSpPr>
          <p:nvPr>
            <p:ph type="sldNum" sz="quarter" idx="11"/>
          </p:nvPr>
        </p:nvSpPr>
        <p:spPr/>
        <p:txBody>
          <a:bodyPr/>
          <a:lstStyle/>
          <a:p>
            <a:fld id="{C005AFAD-0B33-450B-B9E6-D9161585A59D}"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17B5C613-25D6-49E8-A674-D3E31C7CA0E5}" type="datetimeFigureOut">
              <a:rPr lang="en-US" smtClean="0"/>
              <a:t>8/1/2013</a:t>
            </a:fld>
            <a:endParaRPr lang="en-US"/>
          </a:p>
        </p:txBody>
      </p:sp>
      <p:sp>
        <p:nvSpPr>
          <p:cNvPr id="16" name="Slide Number Placeholder 15"/>
          <p:cNvSpPr>
            <a:spLocks noGrp="1"/>
          </p:cNvSpPr>
          <p:nvPr>
            <p:ph type="sldNum" sz="quarter" idx="11"/>
          </p:nvPr>
        </p:nvSpPr>
        <p:spPr/>
        <p:txBody>
          <a:bodyPr/>
          <a:lstStyle/>
          <a:p>
            <a:fld id="{C005AFAD-0B33-450B-B9E6-D9161585A59D}"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17B5C613-25D6-49E8-A674-D3E31C7CA0E5}" type="datetimeFigureOut">
              <a:rPr lang="en-US" smtClean="0"/>
              <a:t>8/1/2013</a:t>
            </a:fld>
            <a:endParaRPr lang="en-US"/>
          </a:p>
        </p:txBody>
      </p:sp>
      <p:sp>
        <p:nvSpPr>
          <p:cNvPr id="14" name="Slide Number Placeholder 13"/>
          <p:cNvSpPr>
            <a:spLocks noGrp="1"/>
          </p:cNvSpPr>
          <p:nvPr>
            <p:ph type="sldNum" sz="quarter" idx="11"/>
          </p:nvPr>
        </p:nvSpPr>
        <p:spPr/>
        <p:txBody>
          <a:bodyPr/>
          <a:lstStyle/>
          <a:p>
            <a:fld id="{C005AFAD-0B33-450B-B9E6-D9161585A59D}"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17B5C613-25D6-49E8-A674-D3E31C7CA0E5}" type="datetimeFigureOut">
              <a:rPr lang="en-US" smtClean="0"/>
              <a:t>8/1/2013</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C005AFAD-0B33-450B-B9E6-D9161585A59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Organization of the Federal Courts</a:t>
            </a:r>
            <a:endParaRPr lang="en-US" dirty="0"/>
          </a:p>
        </p:txBody>
      </p:sp>
      <p:sp>
        <p:nvSpPr>
          <p:cNvPr id="3" name="Subtitle 2"/>
          <p:cNvSpPr>
            <a:spLocks noGrp="1"/>
          </p:cNvSpPr>
          <p:nvPr>
            <p:ph type="subTitle" idx="1"/>
          </p:nvPr>
        </p:nvSpPr>
        <p:spPr/>
        <p:txBody>
          <a:bodyPr/>
          <a:lstStyle/>
          <a:p>
            <a:r>
              <a:rPr lang="en-US" dirty="0" smtClean="0"/>
              <a:t>PowerPoint Review of the Judicial Branch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4376807"/>
            <a:ext cx="2543175" cy="1909763"/>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4376808"/>
            <a:ext cx="2543175" cy="1909763"/>
          </a:xfrm>
          <a:prstGeom prst="rect">
            <a:avLst/>
          </a:prstGeom>
        </p:spPr>
      </p:pic>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4376809"/>
            <a:ext cx="2543175" cy="1909763"/>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0825" y="4376810"/>
            <a:ext cx="2543175" cy="1909763"/>
          </a:xfrm>
          <a:prstGeom prst="rect">
            <a:avLst/>
          </a:prstGeom>
        </p:spPr>
      </p:pic>
    </p:spTree>
    <p:extLst>
      <p:ext uri="{BB962C8B-B14F-4D97-AF65-F5344CB8AC3E}">
        <p14:creationId xmlns:p14="http://schemas.microsoft.com/office/powerpoint/2010/main" val="1444116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29200" y="762000"/>
            <a:ext cx="3246471" cy="3886200"/>
          </a:xfrm>
        </p:spPr>
      </p:pic>
      <p:sp>
        <p:nvSpPr>
          <p:cNvPr id="3" name="Title 2"/>
          <p:cNvSpPr>
            <a:spLocks noGrp="1"/>
          </p:cNvSpPr>
          <p:nvPr>
            <p:ph type="title"/>
          </p:nvPr>
        </p:nvSpPr>
        <p:spPr/>
        <p:txBody>
          <a:bodyPr/>
          <a:lstStyle/>
          <a:p>
            <a:r>
              <a:rPr lang="en-US" dirty="0" smtClean="0"/>
              <a:t>The Fourth (4</a:t>
            </a:r>
            <a:r>
              <a:rPr lang="en-US" baseline="30000" dirty="0" smtClean="0"/>
              <a:t>th</a:t>
            </a:r>
            <a:r>
              <a:rPr lang="en-US" dirty="0" smtClean="0"/>
              <a:t>) Circuit </a:t>
            </a:r>
            <a:endParaRPr lang="en-US" dirty="0"/>
          </a:p>
        </p:txBody>
      </p:sp>
      <p:sp>
        <p:nvSpPr>
          <p:cNvPr id="5" name="Rounded Rectangle 4"/>
          <p:cNvSpPr/>
          <p:nvPr/>
        </p:nvSpPr>
        <p:spPr>
          <a:xfrm>
            <a:off x="533400" y="762000"/>
            <a:ext cx="4191000" cy="3810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Wingdings" pitchFamily="2" charset="2"/>
              <a:buChar char="Ø"/>
            </a:pPr>
            <a:r>
              <a:rPr lang="en-US" dirty="0" smtClean="0"/>
              <a:t>The State of Virginia is located within the Fourth Circuit, along with Maryland, West Virginia, North Carolina, and South Carolina.</a:t>
            </a:r>
          </a:p>
          <a:p>
            <a:pPr marL="285750" indent="-285750">
              <a:buFont typeface="Wingdings" pitchFamily="2" charset="2"/>
              <a:buChar char="Ø"/>
            </a:pPr>
            <a:r>
              <a:rPr lang="en-US" dirty="0" smtClean="0"/>
              <a:t>The Fourth Circuit is one of the busiest courts in the nation. </a:t>
            </a:r>
          </a:p>
          <a:p>
            <a:pPr marL="285750" indent="-285750">
              <a:buFont typeface="Wingdings" pitchFamily="2" charset="2"/>
              <a:buChar char="Ø"/>
            </a:pPr>
            <a:r>
              <a:rPr lang="en-US" dirty="0" smtClean="0"/>
              <a:t>Recently a controversy erupted between President Obama and the Congress when Congressional leaders refused to approve three appointments of the President to the Court.  </a:t>
            </a:r>
            <a:endParaRPr lang="en-US" dirty="0"/>
          </a:p>
        </p:txBody>
      </p:sp>
    </p:spTree>
    <p:extLst>
      <p:ext uri="{BB962C8B-B14F-4D97-AF65-F5344CB8AC3E}">
        <p14:creationId xmlns:p14="http://schemas.microsoft.com/office/powerpoint/2010/main" val="3599887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038600" y="762000"/>
            <a:ext cx="4381500" cy="3409950"/>
          </a:xfrm>
        </p:spPr>
      </p:pic>
      <p:sp>
        <p:nvSpPr>
          <p:cNvPr id="3" name="Title 2"/>
          <p:cNvSpPr>
            <a:spLocks noGrp="1"/>
          </p:cNvSpPr>
          <p:nvPr>
            <p:ph type="title"/>
          </p:nvPr>
        </p:nvSpPr>
        <p:spPr/>
        <p:txBody>
          <a:bodyPr/>
          <a:lstStyle/>
          <a:p>
            <a:r>
              <a:rPr lang="en-US" dirty="0" smtClean="0"/>
              <a:t>The Ninth (9</a:t>
            </a:r>
            <a:r>
              <a:rPr lang="en-US" baseline="30000" dirty="0" smtClean="0"/>
              <a:t>th</a:t>
            </a:r>
            <a:r>
              <a:rPr lang="en-US" dirty="0" smtClean="0"/>
              <a:t>) Circuit</a:t>
            </a:r>
            <a:endParaRPr lang="en-US" dirty="0"/>
          </a:p>
        </p:txBody>
      </p:sp>
      <p:sp>
        <p:nvSpPr>
          <p:cNvPr id="5" name="Rounded Rectangle 4"/>
          <p:cNvSpPr/>
          <p:nvPr/>
        </p:nvSpPr>
        <p:spPr>
          <a:xfrm>
            <a:off x="457200" y="762000"/>
            <a:ext cx="3352800" cy="3505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t>The Ninth Circuit covers the Western portion of the United States, including the nations most populous state (California) and the two non-contiguous states: Alaska and Hawaii.  It also includes territories of the United States like Guam and American Samoa. </a:t>
            </a:r>
            <a:endParaRPr lang="en-US" dirty="0"/>
          </a:p>
        </p:txBody>
      </p:sp>
    </p:spTree>
    <p:extLst>
      <p:ext uri="{BB962C8B-B14F-4D97-AF65-F5344CB8AC3E}">
        <p14:creationId xmlns:p14="http://schemas.microsoft.com/office/powerpoint/2010/main" val="2211211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017978"/>
            <a:ext cx="4343400" cy="2764643"/>
          </a:xfrm>
        </p:spPr>
      </p:pic>
      <p:sp>
        <p:nvSpPr>
          <p:cNvPr id="12" name="Text Placeholder 11"/>
          <p:cNvSpPr>
            <a:spLocks noGrp="1"/>
          </p:cNvSpPr>
          <p:nvPr>
            <p:ph type="body" sz="half" idx="2"/>
          </p:nvPr>
        </p:nvSpPr>
        <p:spPr/>
        <p:txBody>
          <a:bodyPr>
            <a:normAutofit fontScale="92500" lnSpcReduction="10000"/>
          </a:bodyPr>
          <a:lstStyle/>
          <a:p>
            <a:pPr marL="285750" indent="-285750">
              <a:buFont typeface="Wingdings" pitchFamily="2" charset="2"/>
              <a:buChar char="Ø"/>
            </a:pPr>
            <a:r>
              <a:rPr lang="en-US" dirty="0" smtClean="0"/>
              <a:t>The First, Second, and Third Circuit Courts are all relatively small in terms of geography, but they are extremely populous.  The First Court includes the metropolitan area surrounding Boston; the Second includes the metro area around New York City, and the Third includes Philadelphia’s metro area – along with all of New Jersey!</a:t>
            </a:r>
            <a:endParaRPr lang="en-US" dirty="0"/>
          </a:p>
        </p:txBody>
      </p:sp>
      <p:sp>
        <p:nvSpPr>
          <p:cNvPr id="3" name="Title 2"/>
          <p:cNvSpPr>
            <a:spLocks noGrp="1"/>
          </p:cNvSpPr>
          <p:nvPr>
            <p:ph type="title"/>
          </p:nvPr>
        </p:nvSpPr>
        <p:spPr/>
        <p:txBody>
          <a:bodyPr/>
          <a:lstStyle/>
          <a:p>
            <a:r>
              <a:rPr lang="en-US" dirty="0" smtClean="0"/>
              <a:t>The Circuit Courts – Populations and Circuits</a:t>
            </a:r>
            <a:endParaRPr lang="en-US" dirty="0"/>
          </a:p>
        </p:txBody>
      </p:sp>
    </p:spTree>
    <p:extLst>
      <p:ext uri="{BB962C8B-B14F-4D97-AF65-F5344CB8AC3E}">
        <p14:creationId xmlns:p14="http://schemas.microsoft.com/office/powerpoint/2010/main" val="2844373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85800" y="685800"/>
            <a:ext cx="2514600" cy="3657599"/>
          </a:xfrm>
        </p:spPr>
        <p:txBody>
          <a:bodyPr>
            <a:normAutofit fontScale="92500"/>
          </a:bodyPr>
          <a:lstStyle/>
          <a:p>
            <a:r>
              <a:rPr lang="en-US" dirty="0" smtClean="0"/>
              <a:t>The major purpose of the Supreme Court is to serve as the final court of appeals for both the state and the federal court systems. A Supreme Court ruling cannot be appealed; their decisions are final!</a:t>
            </a:r>
          </a:p>
          <a:p>
            <a:pPr marL="18288" indent="0">
              <a:buNone/>
            </a:pPr>
            <a:endParaRPr lang="en-US" dirty="0"/>
          </a:p>
        </p:txBody>
      </p:sp>
      <p:sp>
        <p:nvSpPr>
          <p:cNvPr id="5" name="Title 4"/>
          <p:cNvSpPr>
            <a:spLocks noGrp="1"/>
          </p:cNvSpPr>
          <p:nvPr>
            <p:ph type="title"/>
          </p:nvPr>
        </p:nvSpPr>
        <p:spPr/>
        <p:txBody>
          <a:bodyPr/>
          <a:lstStyle/>
          <a:p>
            <a:r>
              <a:rPr lang="en-US" dirty="0" smtClean="0"/>
              <a:t>The Supreme Court</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00" y="609600"/>
            <a:ext cx="5029200" cy="3771900"/>
          </a:xfrm>
          <a:prstGeom prst="rect">
            <a:avLst/>
          </a:prstGeom>
        </p:spPr>
      </p:pic>
    </p:spTree>
    <p:extLst>
      <p:ext uri="{BB962C8B-B14F-4D97-AF65-F5344CB8AC3E}">
        <p14:creationId xmlns:p14="http://schemas.microsoft.com/office/powerpoint/2010/main" val="3969807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05200" y="609601"/>
            <a:ext cx="5181600" cy="2667000"/>
          </a:xfrm>
        </p:spPr>
        <p:txBody>
          <a:bodyPr/>
          <a:lstStyle/>
          <a:p>
            <a:r>
              <a:rPr lang="en-US" dirty="0" smtClean="0"/>
              <a:t>Cases involving representatives of foreign governments. </a:t>
            </a:r>
          </a:p>
          <a:p>
            <a:pPr marL="18288" indent="0">
              <a:buNone/>
            </a:pPr>
            <a:endParaRPr lang="en-US" dirty="0" smtClean="0"/>
          </a:p>
          <a:p>
            <a:r>
              <a:rPr lang="en-US" dirty="0" smtClean="0"/>
              <a:t>Cases involving disputes between state governments. </a:t>
            </a:r>
            <a:endParaRPr lang="en-US" dirty="0"/>
          </a:p>
        </p:txBody>
      </p:sp>
      <p:sp>
        <p:nvSpPr>
          <p:cNvPr id="3" name="Title 2"/>
          <p:cNvSpPr>
            <a:spLocks noGrp="1"/>
          </p:cNvSpPr>
          <p:nvPr>
            <p:ph type="title"/>
          </p:nvPr>
        </p:nvSpPr>
        <p:spPr/>
        <p:txBody>
          <a:bodyPr/>
          <a:lstStyle/>
          <a:p>
            <a:r>
              <a:rPr lang="en-US" dirty="0" smtClean="0">
                <a:solidFill>
                  <a:schemeClr val="bg1"/>
                </a:solidFill>
              </a:rPr>
              <a:t>Original Jurisdiction of the Supreme Court</a:t>
            </a:r>
            <a:endParaRPr lang="en-US" dirty="0">
              <a:solidFill>
                <a:schemeClr val="bg1"/>
              </a:solidFill>
            </a:endParaRPr>
          </a:p>
        </p:txBody>
      </p:sp>
      <p:sp>
        <p:nvSpPr>
          <p:cNvPr id="4" name="Rounded Rectangle 3"/>
          <p:cNvSpPr/>
          <p:nvPr/>
        </p:nvSpPr>
        <p:spPr>
          <a:xfrm>
            <a:off x="381000" y="838200"/>
            <a:ext cx="2057400" cy="3276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t>The Supreme Court claims original jurisdiction in very few cases, indeed.  But the kinds of cases they have original jurisdiction over are these…</a:t>
            </a:r>
            <a:endParaRPr lang="en-US" dirty="0"/>
          </a:p>
        </p:txBody>
      </p:sp>
      <p:sp>
        <p:nvSpPr>
          <p:cNvPr id="5" name="Right Arrow 4"/>
          <p:cNvSpPr/>
          <p:nvPr/>
        </p:nvSpPr>
        <p:spPr>
          <a:xfrm rot="19394596">
            <a:off x="2027324" y="2315621"/>
            <a:ext cx="1600200" cy="6858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135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judges role in government is to be impartial.  </a:t>
            </a:r>
          </a:p>
          <a:p>
            <a:endParaRPr lang="en-US" dirty="0"/>
          </a:p>
          <a:p>
            <a:r>
              <a:rPr lang="en-US" dirty="0" smtClean="0"/>
              <a:t>A judge should not favor one party or the other – although many are Republicans or Democrats. </a:t>
            </a:r>
          </a:p>
          <a:p>
            <a:endParaRPr lang="en-US" dirty="0"/>
          </a:p>
          <a:p>
            <a:r>
              <a:rPr lang="en-US" dirty="0" smtClean="0"/>
              <a:t>Judges apply the law to specific cases and in doing so help to define and clarify the purpose and intention of the law. </a:t>
            </a:r>
            <a:endParaRPr lang="en-US" dirty="0"/>
          </a:p>
        </p:txBody>
      </p:sp>
      <p:sp>
        <p:nvSpPr>
          <p:cNvPr id="3" name="Title 2"/>
          <p:cNvSpPr>
            <a:spLocks noGrp="1"/>
          </p:cNvSpPr>
          <p:nvPr>
            <p:ph type="title"/>
          </p:nvPr>
        </p:nvSpPr>
        <p:spPr/>
        <p:txBody>
          <a:bodyPr/>
          <a:lstStyle/>
          <a:p>
            <a:r>
              <a:rPr lang="en-US" dirty="0" smtClean="0">
                <a:solidFill>
                  <a:schemeClr val="bg1"/>
                </a:solidFill>
              </a:rPr>
              <a:t>Federal Court Judges</a:t>
            </a:r>
            <a:endParaRPr lang="en-US" dirty="0">
              <a:solidFill>
                <a:schemeClr val="bg1"/>
              </a:solidFill>
            </a:endParaRPr>
          </a:p>
        </p:txBody>
      </p:sp>
    </p:spTree>
    <p:extLst>
      <p:ext uri="{BB962C8B-B14F-4D97-AF65-F5344CB8AC3E}">
        <p14:creationId xmlns:p14="http://schemas.microsoft.com/office/powerpoint/2010/main" val="1549830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15000" y="685801"/>
            <a:ext cx="2514600" cy="3657599"/>
          </a:xfrm>
        </p:spPr>
        <p:txBody>
          <a:bodyPr>
            <a:normAutofit fontScale="77500" lnSpcReduction="20000"/>
          </a:bodyPr>
          <a:lstStyle/>
          <a:p>
            <a:r>
              <a:rPr lang="en-US" dirty="0" smtClean="0"/>
              <a:t>All federal judges, including the justices of the Supreme Court, are appointed by the President and must be confirmed by the Senate. </a:t>
            </a:r>
          </a:p>
          <a:p>
            <a:r>
              <a:rPr lang="en-US" dirty="0" smtClean="0"/>
              <a:t>Judges serve for life during times of good behavior.</a:t>
            </a:r>
          </a:p>
          <a:p>
            <a:r>
              <a:rPr lang="en-US" dirty="0" smtClean="0"/>
              <a:t>Judges may only be removed from office by the impeachment process. </a:t>
            </a:r>
            <a:endParaRPr lang="en-US" dirty="0"/>
          </a:p>
        </p:txBody>
      </p:sp>
      <p:sp>
        <p:nvSpPr>
          <p:cNvPr id="3" name="Title 2"/>
          <p:cNvSpPr>
            <a:spLocks noGrp="1"/>
          </p:cNvSpPr>
          <p:nvPr>
            <p:ph type="title"/>
          </p:nvPr>
        </p:nvSpPr>
        <p:spPr>
          <a:xfrm>
            <a:off x="762000" y="5181600"/>
            <a:ext cx="7543800" cy="914400"/>
          </a:xfrm>
        </p:spPr>
        <p:txBody>
          <a:bodyPr/>
          <a:lstStyle/>
          <a:p>
            <a:r>
              <a:rPr lang="en-US" dirty="0" smtClean="0">
                <a:solidFill>
                  <a:schemeClr val="bg1"/>
                </a:solidFill>
              </a:rPr>
              <a:t>Selecting Federal Judges</a:t>
            </a:r>
            <a:endParaRPr lang="en-US" dirty="0">
              <a:solidFill>
                <a:schemeClr val="bg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398" y="228600"/>
            <a:ext cx="5091091" cy="3886200"/>
          </a:xfrm>
          <a:prstGeom prst="rect">
            <a:avLst/>
          </a:prstGeom>
        </p:spPr>
      </p:pic>
      <p:sp>
        <p:nvSpPr>
          <p:cNvPr id="5" name="Rounded Rectangle 4"/>
          <p:cNvSpPr/>
          <p:nvPr/>
        </p:nvSpPr>
        <p:spPr>
          <a:xfrm>
            <a:off x="304800" y="3962400"/>
            <a:ext cx="5867400" cy="1066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1200" b="1" dirty="0" smtClean="0">
                <a:latin typeface="Calibri" pitchFamily="34" charset="0"/>
                <a:cs typeface="Calibri" pitchFamily="34" charset="0"/>
              </a:rPr>
              <a:t>During the Obama Administration, members of the Senate obstructed the President from appointing judges to the Fourth Circuit.  As a result, the workload of the judges and the progress – or speed – of the Circuit was slowed down considerably.  Recently the Senate and the President were able to resolve their differences and three judges appointed by Obama were confirmed by the United States Senate. </a:t>
            </a:r>
            <a:endParaRPr lang="en-US" sz="1200" b="1" dirty="0">
              <a:latin typeface="Calibri" pitchFamily="34" charset="0"/>
              <a:cs typeface="Calibri" pitchFamily="34" charset="0"/>
            </a:endParaRPr>
          </a:p>
        </p:txBody>
      </p:sp>
    </p:spTree>
    <p:extLst>
      <p:ext uri="{BB962C8B-B14F-4D97-AF65-F5344CB8AC3E}">
        <p14:creationId xmlns:p14="http://schemas.microsoft.com/office/powerpoint/2010/main" val="63562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985035"/>
            <a:ext cx="4343400" cy="2830530"/>
          </a:xfrm>
        </p:spPr>
      </p:pic>
      <p:sp>
        <p:nvSpPr>
          <p:cNvPr id="5" name="Text Placeholder 4"/>
          <p:cNvSpPr>
            <a:spLocks noGrp="1"/>
          </p:cNvSpPr>
          <p:nvPr>
            <p:ph type="body" sz="half" idx="2"/>
          </p:nvPr>
        </p:nvSpPr>
        <p:spPr/>
        <p:txBody>
          <a:bodyPr>
            <a:normAutofit fontScale="92500" lnSpcReduction="10000"/>
          </a:bodyPr>
          <a:lstStyle/>
          <a:p>
            <a:r>
              <a:rPr lang="en-US" dirty="0" smtClean="0"/>
              <a:t>Although the Judicial Branch was set up under Article Three of the Constitution, there were very few structures put into place within the document.  The Supreme Court was the only clearly defined court for the federal government. Therefore, the First Congress was charged with the task of filling in the details.  The Judiciary Act created all of the district courts and courts of appeal in the United States. </a:t>
            </a:r>
            <a:endParaRPr lang="en-US" dirty="0"/>
          </a:p>
        </p:txBody>
      </p:sp>
      <p:sp>
        <p:nvSpPr>
          <p:cNvPr id="3" name="Title 2"/>
          <p:cNvSpPr>
            <a:spLocks noGrp="1"/>
          </p:cNvSpPr>
          <p:nvPr>
            <p:ph type="title"/>
          </p:nvPr>
        </p:nvSpPr>
        <p:spPr/>
        <p:txBody>
          <a:bodyPr/>
          <a:lstStyle/>
          <a:p>
            <a:r>
              <a:rPr lang="en-US" dirty="0" smtClean="0"/>
              <a:t>The Judiciary Act of 1789</a:t>
            </a:r>
            <a:endParaRPr lang="en-US" dirty="0"/>
          </a:p>
        </p:txBody>
      </p:sp>
    </p:spTree>
    <p:extLst>
      <p:ext uri="{BB962C8B-B14F-4D97-AF65-F5344CB8AC3E}">
        <p14:creationId xmlns:p14="http://schemas.microsoft.com/office/powerpoint/2010/main" val="2139301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86200" y="576262"/>
            <a:ext cx="4572000" cy="3657600"/>
          </a:xfrm>
        </p:spPr>
        <p:txBody>
          <a:bodyPr>
            <a:normAutofit fontScale="92500"/>
          </a:bodyPr>
          <a:lstStyle/>
          <a:p>
            <a:r>
              <a:rPr lang="en-US" dirty="0" smtClean="0"/>
              <a:t>There are ninety-four (94) district courts scattered across the United States of America. </a:t>
            </a:r>
          </a:p>
          <a:p>
            <a:r>
              <a:rPr lang="en-US" dirty="0" smtClean="0"/>
              <a:t>Together, they handle close to 300,000 cases per year.</a:t>
            </a:r>
          </a:p>
          <a:p>
            <a:r>
              <a:rPr lang="en-US" dirty="0" smtClean="0"/>
              <a:t>Every state has it’s own Federal District Court – even tiny little Wyoming with it’s 600,000 residents. </a:t>
            </a:r>
          </a:p>
          <a:p>
            <a:r>
              <a:rPr lang="en-US" dirty="0" smtClean="0"/>
              <a:t>Some more populous states have as many as four (4) district courts to handle the large number of suits. </a:t>
            </a:r>
            <a:endParaRPr lang="en-US" dirty="0"/>
          </a:p>
        </p:txBody>
      </p:sp>
      <p:sp>
        <p:nvSpPr>
          <p:cNvPr id="5" name="Title 4"/>
          <p:cNvSpPr>
            <a:spLocks noGrp="1"/>
          </p:cNvSpPr>
          <p:nvPr>
            <p:ph type="title"/>
          </p:nvPr>
        </p:nvSpPr>
        <p:spPr/>
        <p:txBody>
          <a:bodyPr/>
          <a:lstStyle/>
          <a:p>
            <a:pPr algn="ctr"/>
            <a:r>
              <a:rPr lang="en-US" dirty="0" smtClean="0"/>
              <a:t>The District Courts</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762000"/>
            <a:ext cx="2914650" cy="3286125"/>
          </a:xfrm>
          <a:prstGeom prst="rect">
            <a:avLst/>
          </a:prstGeom>
        </p:spPr>
      </p:pic>
    </p:spTree>
    <p:extLst>
      <p:ext uri="{BB962C8B-B14F-4D97-AF65-F5344CB8AC3E}">
        <p14:creationId xmlns:p14="http://schemas.microsoft.com/office/powerpoint/2010/main" val="2976456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8387" y="704850"/>
            <a:ext cx="5686425" cy="3619500"/>
          </a:xfrm>
        </p:spPr>
      </p:pic>
      <p:sp>
        <p:nvSpPr>
          <p:cNvPr id="3" name="Title 2"/>
          <p:cNvSpPr>
            <a:spLocks noGrp="1"/>
          </p:cNvSpPr>
          <p:nvPr>
            <p:ph type="title"/>
          </p:nvPr>
        </p:nvSpPr>
        <p:spPr/>
        <p:txBody>
          <a:bodyPr/>
          <a:lstStyle/>
          <a:p>
            <a:r>
              <a:rPr lang="en-US" dirty="0" smtClean="0"/>
              <a:t>The Courts of Appeals</a:t>
            </a:r>
            <a:endParaRPr lang="en-US" dirty="0"/>
          </a:p>
        </p:txBody>
      </p:sp>
    </p:spTree>
    <p:extLst>
      <p:ext uri="{BB962C8B-B14F-4D97-AF65-F5344CB8AC3E}">
        <p14:creationId xmlns:p14="http://schemas.microsoft.com/office/powerpoint/2010/main" val="1882399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Courts of Appeals, or Circuit Courts, are twelve in number – the DC Circuit Court was not clearly labeled on the map below. </a:t>
            </a:r>
          </a:p>
          <a:p>
            <a:r>
              <a:rPr lang="en-US" dirty="0" smtClean="0"/>
              <a:t>There is also a </a:t>
            </a:r>
            <a:r>
              <a:rPr lang="en-US" b="1" i="1" u="sng" dirty="0" smtClean="0"/>
              <a:t>thirteenth court </a:t>
            </a:r>
            <a:r>
              <a:rPr lang="en-US" dirty="0" smtClean="0"/>
              <a:t>– the Court of Appeals for the Federal Court – which handles special cases and has a unique jurisdiction. </a:t>
            </a:r>
            <a:endParaRPr lang="en-US" dirty="0"/>
          </a:p>
        </p:txBody>
      </p:sp>
      <p:sp>
        <p:nvSpPr>
          <p:cNvPr id="3" name="Title 2"/>
          <p:cNvSpPr>
            <a:spLocks noGrp="1"/>
          </p:cNvSpPr>
          <p:nvPr>
            <p:ph type="title"/>
          </p:nvPr>
        </p:nvSpPr>
        <p:spPr/>
        <p:txBody>
          <a:bodyPr/>
          <a:lstStyle/>
          <a:p>
            <a:r>
              <a:rPr lang="en-US" dirty="0" smtClean="0"/>
              <a:t>The Courts of Appeals</a:t>
            </a:r>
            <a:endParaRPr lang="en-US" dirty="0"/>
          </a:p>
        </p:txBody>
      </p:sp>
      <p:sp>
        <p:nvSpPr>
          <p:cNvPr id="4" name="Oval 3"/>
          <p:cNvSpPr/>
          <p:nvPr/>
        </p:nvSpPr>
        <p:spPr>
          <a:xfrm>
            <a:off x="381000" y="1676400"/>
            <a:ext cx="1676400" cy="1752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6000" dirty="0" smtClean="0"/>
              <a:t>12</a:t>
            </a:r>
            <a:endParaRPr lang="en-US" sz="6000" dirty="0"/>
          </a:p>
        </p:txBody>
      </p:sp>
    </p:spTree>
    <p:extLst>
      <p:ext uri="{BB962C8B-B14F-4D97-AF65-F5344CB8AC3E}">
        <p14:creationId xmlns:p14="http://schemas.microsoft.com/office/powerpoint/2010/main" val="1230586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8387" y="704850"/>
            <a:ext cx="5686425" cy="3619500"/>
          </a:xfrm>
        </p:spPr>
      </p:pic>
      <p:sp>
        <p:nvSpPr>
          <p:cNvPr id="3" name="Title 2"/>
          <p:cNvSpPr>
            <a:spLocks noGrp="1"/>
          </p:cNvSpPr>
          <p:nvPr>
            <p:ph type="title"/>
          </p:nvPr>
        </p:nvSpPr>
        <p:spPr/>
        <p:txBody>
          <a:bodyPr/>
          <a:lstStyle/>
          <a:p>
            <a:r>
              <a:rPr lang="en-US" dirty="0" smtClean="0"/>
              <a:t>The Circuit Courts</a:t>
            </a:r>
            <a:endParaRPr lang="en-US" dirty="0"/>
          </a:p>
        </p:txBody>
      </p:sp>
    </p:spTree>
    <p:extLst>
      <p:ext uri="{BB962C8B-B14F-4D97-AF65-F5344CB8AC3E}">
        <p14:creationId xmlns:p14="http://schemas.microsoft.com/office/powerpoint/2010/main" val="4055900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5800" y="381000"/>
            <a:ext cx="3657600" cy="3657600"/>
          </a:xfrm>
        </p:spPr>
      </p:pic>
      <p:sp>
        <p:nvSpPr>
          <p:cNvPr id="3" name="Title 2"/>
          <p:cNvSpPr>
            <a:spLocks noGrp="1"/>
          </p:cNvSpPr>
          <p:nvPr>
            <p:ph type="title"/>
          </p:nvPr>
        </p:nvSpPr>
        <p:spPr/>
        <p:txBody>
          <a:bodyPr/>
          <a:lstStyle/>
          <a:p>
            <a:r>
              <a:rPr lang="en-US" dirty="0" smtClean="0"/>
              <a:t>The Court of Appeals for the Federal Circuit</a:t>
            </a:r>
            <a:endParaRPr lang="en-US" dirty="0"/>
          </a:p>
        </p:txBody>
      </p:sp>
      <p:sp>
        <p:nvSpPr>
          <p:cNvPr id="5" name="Rounded Rectangle 4"/>
          <p:cNvSpPr/>
          <p:nvPr/>
        </p:nvSpPr>
        <p:spPr>
          <a:xfrm>
            <a:off x="609600" y="685800"/>
            <a:ext cx="3733800" cy="3276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Wingdings" pitchFamily="2" charset="2"/>
              <a:buChar char="ü"/>
            </a:pPr>
            <a:r>
              <a:rPr lang="en-US" dirty="0" smtClean="0"/>
              <a:t>The thirteenth Court of Appeals has appellate jurisdiction over cases appealed from certain special federal courts and agencies. </a:t>
            </a:r>
          </a:p>
          <a:p>
            <a:pPr marL="285750" indent="-285750">
              <a:buFont typeface="Wingdings" pitchFamily="2" charset="2"/>
              <a:buChar char="ü"/>
            </a:pPr>
            <a:r>
              <a:rPr lang="en-US" dirty="0" smtClean="0"/>
              <a:t>Some of the issues include patent law or highly technical cases which require unique expertise on the part of the judges.</a:t>
            </a:r>
            <a:endParaRPr lang="en-US" dirty="0"/>
          </a:p>
        </p:txBody>
      </p:sp>
    </p:spTree>
    <p:extLst>
      <p:ext uri="{BB962C8B-B14F-4D97-AF65-F5344CB8AC3E}">
        <p14:creationId xmlns:p14="http://schemas.microsoft.com/office/powerpoint/2010/main" val="454514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381000"/>
            <a:ext cx="2362200" cy="3657600"/>
          </a:xfrm>
        </p:spPr>
        <p:txBody>
          <a:bodyPr>
            <a:normAutofit fontScale="77500" lnSpcReduction="20000"/>
          </a:bodyPr>
          <a:lstStyle/>
          <a:p>
            <a:r>
              <a:rPr lang="en-US" dirty="0" smtClean="0"/>
              <a:t>There are three (3) judges who make decisions. </a:t>
            </a:r>
          </a:p>
          <a:p>
            <a:endParaRPr lang="en-US" dirty="0"/>
          </a:p>
          <a:p>
            <a:r>
              <a:rPr lang="en-US" dirty="0" smtClean="0"/>
              <a:t>The judges do not consider evidence.  There is not a jury or any witnesses to cross-examine. </a:t>
            </a:r>
          </a:p>
          <a:p>
            <a:pPr marL="18288" indent="0">
              <a:buNone/>
            </a:pPr>
            <a:endParaRPr lang="en-US" dirty="0" smtClean="0"/>
          </a:p>
          <a:p>
            <a:r>
              <a:rPr lang="en-US" dirty="0" smtClean="0"/>
              <a:t>The only concern of the Appeals Court is to determine whether or not justice was served in the case. </a:t>
            </a:r>
            <a:endParaRPr lang="en-US" dirty="0"/>
          </a:p>
        </p:txBody>
      </p:sp>
      <p:sp>
        <p:nvSpPr>
          <p:cNvPr id="3" name="Title 2"/>
          <p:cNvSpPr>
            <a:spLocks noGrp="1"/>
          </p:cNvSpPr>
          <p:nvPr>
            <p:ph type="title"/>
          </p:nvPr>
        </p:nvSpPr>
        <p:spPr/>
        <p:txBody>
          <a:bodyPr/>
          <a:lstStyle/>
          <a:p>
            <a:r>
              <a:rPr lang="en-US" dirty="0" smtClean="0">
                <a:solidFill>
                  <a:schemeClr val="bg1"/>
                </a:solidFill>
              </a:rPr>
              <a:t>The Structure of the Court of Appeals</a:t>
            </a:r>
            <a:endParaRPr lang="en-US"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7255" y="533400"/>
            <a:ext cx="5340970" cy="2895600"/>
          </a:xfrm>
          <a:prstGeom prst="rect">
            <a:avLst/>
          </a:prstGeom>
        </p:spPr>
      </p:pic>
    </p:spTree>
    <p:extLst>
      <p:ext uri="{BB962C8B-B14F-4D97-AF65-F5344CB8AC3E}">
        <p14:creationId xmlns:p14="http://schemas.microsoft.com/office/powerpoint/2010/main" val="2008449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judges will decide either – (a) to affirm the lower court’s decision; in essence, to agree with their ruling, or (b) to reverse the ruling. </a:t>
            </a:r>
          </a:p>
          <a:p>
            <a:endParaRPr lang="en-US" dirty="0" smtClean="0"/>
          </a:p>
          <a:p>
            <a:r>
              <a:rPr lang="en-US" dirty="0" smtClean="0"/>
              <a:t>The Court of Appeals is not at all concerned with the guilt of innocence of the accused. </a:t>
            </a:r>
          </a:p>
          <a:p>
            <a:endParaRPr lang="en-US" dirty="0" smtClean="0"/>
          </a:p>
          <a:p>
            <a:r>
              <a:rPr lang="en-US" dirty="0" smtClean="0"/>
              <a:t>The Court of Appeals rules on whether the original trial was fair and whether or not the lower courts interpreted the law correctly.</a:t>
            </a:r>
            <a:endParaRPr lang="en-US" dirty="0"/>
          </a:p>
        </p:txBody>
      </p:sp>
      <p:sp>
        <p:nvSpPr>
          <p:cNvPr id="3" name="Title 2"/>
          <p:cNvSpPr>
            <a:spLocks noGrp="1"/>
          </p:cNvSpPr>
          <p:nvPr>
            <p:ph type="title"/>
          </p:nvPr>
        </p:nvSpPr>
        <p:spPr>
          <a:xfrm>
            <a:off x="381000" y="4876800"/>
            <a:ext cx="8382000" cy="914400"/>
          </a:xfrm>
        </p:spPr>
        <p:txBody>
          <a:bodyPr/>
          <a:lstStyle/>
          <a:p>
            <a:r>
              <a:rPr lang="en-US" dirty="0" smtClean="0">
                <a:solidFill>
                  <a:schemeClr val="bg1"/>
                </a:solidFill>
              </a:rPr>
              <a:t>The Duty of the Circuit Court</a:t>
            </a:r>
            <a:endParaRPr lang="en-US" dirty="0">
              <a:solidFill>
                <a:schemeClr val="bg1"/>
              </a:solidFill>
            </a:endParaRPr>
          </a:p>
        </p:txBody>
      </p:sp>
    </p:spTree>
    <p:extLst>
      <p:ext uri="{BB962C8B-B14F-4D97-AF65-F5344CB8AC3E}">
        <p14:creationId xmlns:p14="http://schemas.microsoft.com/office/powerpoint/2010/main" val="29946478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167</TotalTime>
  <Words>863</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Elemental</vt:lpstr>
      <vt:lpstr>The Organization of the Federal Courts</vt:lpstr>
      <vt:lpstr>The Judiciary Act of 1789</vt:lpstr>
      <vt:lpstr>The District Courts</vt:lpstr>
      <vt:lpstr>The Courts of Appeals</vt:lpstr>
      <vt:lpstr>The Courts of Appeals</vt:lpstr>
      <vt:lpstr>The Circuit Courts</vt:lpstr>
      <vt:lpstr>The Court of Appeals for the Federal Circuit</vt:lpstr>
      <vt:lpstr>The Structure of the Court of Appeals</vt:lpstr>
      <vt:lpstr>The Duty of the Circuit Court</vt:lpstr>
      <vt:lpstr>The Fourth (4th) Circuit </vt:lpstr>
      <vt:lpstr>The Ninth (9th) Circuit</vt:lpstr>
      <vt:lpstr>The Circuit Courts – Populations and Circuits</vt:lpstr>
      <vt:lpstr>The Supreme Court</vt:lpstr>
      <vt:lpstr>Original Jurisdiction of the Supreme Court</vt:lpstr>
      <vt:lpstr>Federal Court Judges</vt:lpstr>
      <vt:lpstr>Selecting Federal Judges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Organization of the Federal Courts</dc:title>
  <dc:creator>Adam Henry</dc:creator>
  <cp:lastModifiedBy>Adam Henry</cp:lastModifiedBy>
  <cp:revision>11</cp:revision>
  <dcterms:created xsi:type="dcterms:W3CDTF">2013-08-01T12:56:20Z</dcterms:created>
  <dcterms:modified xsi:type="dcterms:W3CDTF">2013-08-01T15:43:30Z</dcterms:modified>
</cp:coreProperties>
</file>